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2" r:id="rId6"/>
    <p:sldId id="268" r:id="rId7"/>
    <p:sldId id="270" r:id="rId8"/>
    <p:sldId id="271" r:id="rId9"/>
    <p:sldId id="272" r:id="rId10"/>
    <p:sldId id="273" r:id="rId11"/>
    <p:sldId id="274" r:id="rId12"/>
    <p:sldId id="275" r:id="rId13"/>
    <p:sldId id="276" r:id="rId14"/>
    <p:sldId id="277" r:id="rId15"/>
    <p:sldId id="278" r:id="rId16"/>
    <p:sldId id="267"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yush Rouniyar" initials="AR" lastIdx="1" clrIdx="0">
    <p:extLst>
      <p:ext uri="{19B8F6BF-5375-455C-9EA6-DF929625EA0E}">
        <p15:presenceInfo xmlns:p15="http://schemas.microsoft.com/office/powerpoint/2012/main" userId="b7648b673f4a02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8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857FF-F19B-491D-A957-460864FCE94B}" v="4" dt="2023-08-09T13:04:42.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kendra Joshi" userId="bacb6935480d1ff0" providerId="LiveId" clId="{B76857FF-F19B-491D-A957-460864FCE94B}"/>
    <pc:docChg chg="undo redo custSel addSld modSld">
      <pc:chgData name="lokendra Joshi" userId="bacb6935480d1ff0" providerId="LiveId" clId="{B76857FF-F19B-491D-A957-460864FCE94B}" dt="2023-08-09T13:05:52.710" v="100" actId="14100"/>
      <pc:docMkLst>
        <pc:docMk/>
      </pc:docMkLst>
      <pc:sldChg chg="addSp delSp modSp new mod">
        <pc:chgData name="lokendra Joshi" userId="bacb6935480d1ff0" providerId="LiveId" clId="{B76857FF-F19B-491D-A957-460864FCE94B}" dt="2023-08-09T13:05:52.710" v="100" actId="14100"/>
        <pc:sldMkLst>
          <pc:docMk/>
          <pc:sldMk cId="2689087129" sldId="279"/>
        </pc:sldMkLst>
        <pc:spChg chg="mod">
          <ac:chgData name="lokendra Joshi" userId="bacb6935480d1ff0" providerId="LiveId" clId="{B76857FF-F19B-491D-A957-460864FCE94B}" dt="2023-08-09T13:02:25.758" v="14" actId="20577"/>
          <ac:spMkLst>
            <pc:docMk/>
            <pc:sldMk cId="2689087129" sldId="279"/>
            <ac:spMk id="2" creationId="{07A560BE-B9D1-96E9-968F-1A09A1484AE5}"/>
          </ac:spMkLst>
        </pc:spChg>
        <pc:spChg chg="del">
          <ac:chgData name="lokendra Joshi" userId="bacb6935480d1ff0" providerId="LiveId" clId="{B76857FF-F19B-491D-A957-460864FCE94B}" dt="2023-08-09T13:01:33.585" v="1" actId="478"/>
          <ac:spMkLst>
            <pc:docMk/>
            <pc:sldMk cId="2689087129" sldId="279"/>
            <ac:spMk id="3" creationId="{4091CF91-E841-3166-9DD0-329B260AF262}"/>
          </ac:spMkLst>
        </pc:spChg>
        <pc:spChg chg="add mod">
          <ac:chgData name="lokendra Joshi" userId="bacb6935480d1ff0" providerId="LiveId" clId="{B76857FF-F19B-491D-A957-460864FCE94B}" dt="2023-08-09T13:05:52.710" v="100" actId="14100"/>
          <ac:spMkLst>
            <pc:docMk/>
            <pc:sldMk cId="2689087129" sldId="279"/>
            <ac:spMk id="4" creationId="{8322816F-FA87-8BE1-A314-D4C7BFCAE293}"/>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16:00:17.432"/>
    </inkml:context>
    <inkml:brush xml:id="br0">
      <inkml:brushProperty name="width" value="0.1" units="cm"/>
      <inkml:brushProperty name="height" value="0.1" units="cm"/>
      <inkml:brushProperty name="color" value="#B4C3DA"/>
      <inkml:brushProperty name="inkEffects" value="silver"/>
      <inkml:brushProperty name="anchorX" value="-11926.69043"/>
      <inkml:brushProperty name="anchorY" value="-14441.39355"/>
      <inkml:brushProperty name="scaleFactor" value="0.5"/>
    </inkml:brush>
  </inkml:definitions>
  <inkml:trace contextRef="#ctx0" brushRef="#br0">0 5 24575,'0'0'0,"5"-4"0,6 3 0,5 1 0,4 6 0,4 11 0,6 16 0,12 19 0,17 29 0,9 20 0,8 21 0,3 5 0,-2-5 0,-6-10 0,-6-4 0,-5-11 0,-9-11 0,-8-12 0,-7-4 0,-6-1 0,-2-5 0,-3-9 0,-5-3 0,-1 3 0,0-1 0,-4 5 0,2-5 0,-4 9 0,1 5 0,3 4 0,3-6 0,2-5 0,-4 7 0,-3 7 0,0-1 0,-3 7 0,1 1 0,8 0 0,-2 0 0,8 4 0,-4-6 0,-5 9 0,-4 4 0,-6 0 0,-3-3 0,2 3 0,3 2 0,0 7 0,4-2 0,3-14 0,-2 0 0,2-10 0,-8 8 0,-4 5 0,-3 10 0,-2-6 0,-1 3 0,0-4 0,-1-8 0,1-10 0,0-8 0,1-7 0,5-9 0,6-9 0,-1-6 0,5 0 0,-2 2 0,-2 4 0,-3-1 0,1 2 0,-1 2 0,-1-2 0,-3 2 0,4-4 0,4 2 0,4 1 0,-1-2 0,-2 2 0,-4-4 0,-3-3 0,-2-3 0,2 2 0,0-2 0,4-1 0,9-2 0,-1-2 0,4 0 0,-4 3 0,1 1 0,1-7 0,-4 0 0,-3 3 0,0-4 0,8 0 0,-3-1 0,8 6 0,2 0 0,0 7 0,1-2 0,0 0 0,4-1 0,-1 2 0,0-6 0,-1 3 0,-2 4 0,-1-6 0,-2 4 0,1-2 0,-1-1 0,-1-6 0,1-3 0,5 0 0,0 0 0,0-4 0,-1 1 0,-1 0 0,-1 2 0,-1-4 0,-6 1 0,5 2 0,0-4 0,-5-4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15:55:09.792"/>
    </inkml:context>
    <inkml:brush xml:id="br0">
      <inkml:brushProperty name="width" value="0.1" units="cm"/>
      <inkml:brushProperty name="height" value="0.1" units="cm"/>
      <inkml:brushProperty name="color" value="#B4C3DA"/>
      <inkml:brushProperty name="inkEffects" value="silver"/>
      <inkml:brushProperty name="anchorX" value="-7052.99756"/>
      <inkml:brushProperty name="anchorY" value="-5722.75342"/>
      <inkml:brushProperty name="scaleFactor" value="0.5"/>
    </inkml:brush>
  </inkml:definitions>
  <inkml:trace contextRef="#ctx0" brushRef="#br0">0 6 24575,'0'0'0,"0"-5"0,5 4 0,6 6 0,10 7 0,-1 5 0,-1 4 0,0 3 0,1 3 0,1-1 0,2-4 0,1 0 0,1-1 0,1-4 0,0-4 0,0 0 0,-5 3 0,0 2 0,5-3 0,1 3 0,6 1 0,-4 2 0,-7 2 0,-6 2 0,-6 0 0,-5 1 0,-3 0 0,-2 6 0,-6-6 0,-5 1 0,-6-7 0,-5-6 0,-2-5 0,-2-4 0,-5-3 0,-2-2 0,-4 4 0,-5 6 0,2 4 0,2 0 0,3 3 0,3-2 0,3-4 0,2-3 0,1 2 0,5-2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15:55:11.600"/>
    </inkml:context>
    <inkml:brush xml:id="br0">
      <inkml:brushProperty name="width" value="0.1" units="cm"/>
      <inkml:brushProperty name="height" value="0.1" units="cm"/>
      <inkml:brushProperty name="color" value="#B4C3DA"/>
      <inkml:brushProperty name="inkEffects" value="silver"/>
      <inkml:brushProperty name="anchorX" value="-8070.07275"/>
      <inkml:brushProperty name="anchorY" value="-7451.07813"/>
      <inkml:brushProperty name="scaleFactor" value="0.5"/>
    </inkml:brush>
  </inkml:definitions>
  <inkml:trace contextRef="#ctx0" brushRef="#br0">435 142 24575,'0'0'0,"-4"0"0,-8 0 0,-9 0 0,-4-5 0,-4-1 0,-1-4 0,1 0 0,0-3 0,1 1 0,6-3 0,-5 3 0,1 2 0,4-2 0,-5 3 0,0 1 0,0 3 0,-1-3 0,6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16:00:26.417"/>
    </inkml:context>
    <inkml:brush xml:id="br0">
      <inkml:brushProperty name="width" value="0.1" units="cm"/>
      <inkml:brushProperty name="height" value="0.1" units="cm"/>
      <inkml:brushProperty name="color" value="#B4C3DA"/>
      <inkml:brushProperty name="inkEffects" value="silver"/>
      <inkml:brushProperty name="anchorX" value="-15501.87402"/>
      <inkml:brushProperty name="anchorY" value="-21871.96289"/>
      <inkml:brushProperty name="scaleFactor" value="0.5"/>
    </inkml:brush>
  </inkml:definitions>
  <inkml:trace contextRef="#ctx0" brushRef="#br0">0 0 24575,'0'0'0,"9"0"0,9 0 0,8 0 0,4 0 0,7 0 0,15 0 0,0 5 0,8 6 0,1 0 0,-1 4 0,-2-2 0,-7-3 0,-7-2 0,-2-4 0,-9 4 0,-5 4 0,-2-2 0,-8-1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356897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CD98F6-4F31-4451-96D1-01D0E0BA1759}" type="datetimeFigureOut">
              <a:rPr lang="en-IN" smtClean="0"/>
              <a:t>09-08-2023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1161135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2376282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303226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810720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CD98F6-4F31-4451-96D1-01D0E0BA1759}" type="datetimeFigureOut">
              <a:rPr lang="en-IN" smtClean="0"/>
              <a:t>09-08-2023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1757229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CD98F6-4F31-4451-96D1-01D0E0BA1759}" type="datetimeFigureOut">
              <a:rPr lang="en-IN" smtClean="0"/>
              <a:t>09-08-2023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288906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3495790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222317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244533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CD98F6-4F31-4451-96D1-01D0E0BA1759}" type="datetimeFigureOut">
              <a:rPr lang="en-IN" smtClean="0"/>
              <a:t>09-08-2023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261454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CD98F6-4F31-4451-96D1-01D0E0BA1759}" type="datetimeFigureOut">
              <a:rPr lang="en-IN" smtClean="0"/>
              <a:t>09-08-2023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4239609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CD98F6-4F31-4451-96D1-01D0E0BA1759}" type="datetimeFigureOut">
              <a:rPr lang="en-IN" smtClean="0"/>
              <a:t>09-08-2023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328483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9FCD98F6-4F31-4451-96D1-01D0E0BA1759}" type="datetimeFigureOut">
              <a:rPr lang="en-IN" smtClean="0"/>
              <a:t>09-08-2023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126779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D98F6-4F31-4451-96D1-01D0E0BA1759}" type="datetimeFigureOut">
              <a:rPr lang="en-IN" smtClean="0"/>
              <a:t>09-08-2023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144887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CD98F6-4F31-4451-96D1-01D0E0BA1759}" type="datetimeFigureOut">
              <a:rPr lang="en-IN" smtClean="0"/>
              <a:t>09-08-2023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87179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CD98F6-4F31-4451-96D1-01D0E0BA1759}" type="datetimeFigureOut">
              <a:rPr lang="en-IN" smtClean="0"/>
              <a:t>09-08-2023</a:t>
            </a:fld>
            <a:endParaRPr lang="en-IN"/>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CB9945-E34D-4BAC-8BC7-33D43D6002A4}" type="slidenum">
              <a:rPr lang="en-IN" smtClean="0"/>
              <a:t>‹#›</a:t>
            </a:fld>
            <a:endParaRPr lang="en-IN"/>
          </a:p>
        </p:txBody>
      </p:sp>
    </p:spTree>
    <p:extLst>
      <p:ext uri="{BB962C8B-B14F-4D97-AF65-F5344CB8AC3E}">
        <p14:creationId xmlns:p14="http://schemas.microsoft.com/office/powerpoint/2010/main" val="1448755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FCD98F6-4F31-4451-96D1-01D0E0BA1759}" type="datetimeFigureOut">
              <a:rPr lang="en-IN" smtClean="0"/>
              <a:t>09-08-2023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7CB9945-E34D-4BAC-8BC7-33D43D6002A4}" type="slidenum">
              <a:rPr lang="en-IN" smtClean="0"/>
              <a:t>‹#›</a:t>
            </a:fld>
            <a:endParaRPr lang="en-IN"/>
          </a:p>
        </p:txBody>
      </p:sp>
    </p:spTree>
    <p:extLst>
      <p:ext uri="{BB962C8B-B14F-4D97-AF65-F5344CB8AC3E}">
        <p14:creationId xmlns:p14="http://schemas.microsoft.com/office/powerpoint/2010/main" val="17879760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rogramiz.com/"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4" Type="http://schemas.openxmlformats.org/officeDocument/2006/relationships/hyperlink" Target="https://www.tutorialspoin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6348-70CA-E6B4-A948-D75ECF9C36E1}"/>
              </a:ext>
            </a:extLst>
          </p:cNvPr>
          <p:cNvSpPr>
            <a:spLocks noGrp="1"/>
          </p:cNvSpPr>
          <p:nvPr>
            <p:ph type="ctrTitle"/>
          </p:nvPr>
        </p:nvSpPr>
        <p:spPr>
          <a:xfrm>
            <a:off x="1069848" y="1395058"/>
            <a:ext cx="8825658" cy="2677648"/>
          </a:xfrm>
        </p:spPr>
        <p:txBody>
          <a:bodyPr/>
          <a:lstStyle/>
          <a:p>
            <a:r>
              <a:rPr lang="en-IN"/>
              <a:t>MCQ Test App</a:t>
            </a:r>
          </a:p>
        </p:txBody>
      </p:sp>
      <p:sp>
        <p:nvSpPr>
          <p:cNvPr id="3" name="Subtitle 2">
            <a:extLst>
              <a:ext uri="{FF2B5EF4-FFF2-40B4-BE49-F238E27FC236}">
                <a16:creationId xmlns:a16="http://schemas.microsoft.com/office/drawing/2014/main" id="{E9EBB500-BF65-11EF-E17D-FC3373BBBA9C}"/>
              </a:ext>
            </a:extLst>
          </p:cNvPr>
          <p:cNvSpPr>
            <a:spLocks noGrp="1"/>
          </p:cNvSpPr>
          <p:nvPr>
            <p:ph type="subTitle" idx="1"/>
          </p:nvPr>
        </p:nvSpPr>
        <p:spPr>
          <a:xfrm>
            <a:off x="1069848" y="4072706"/>
            <a:ext cx="7891272" cy="2154293"/>
          </a:xfrm>
        </p:spPr>
        <p:txBody>
          <a:bodyPr>
            <a:normAutofit/>
          </a:bodyPr>
          <a:lstStyle/>
          <a:p>
            <a:r>
              <a:rPr lang="en-IN" dirty="0"/>
              <a:t>Presented By:-</a:t>
            </a:r>
          </a:p>
          <a:p>
            <a:r>
              <a:rPr lang="en-IN" dirty="0"/>
              <a:t>Aayush </a:t>
            </a:r>
            <a:r>
              <a:rPr lang="en-IN" dirty="0" err="1"/>
              <a:t>Rauniyar</a:t>
            </a:r>
            <a:r>
              <a:rPr lang="en-IN" dirty="0"/>
              <a:t>(PUR079BCT003)</a:t>
            </a:r>
          </a:p>
          <a:p>
            <a:r>
              <a:rPr lang="en-IN" dirty="0"/>
              <a:t>Lokendra Joshi(PUR079BCT036)</a:t>
            </a:r>
          </a:p>
          <a:p>
            <a:r>
              <a:rPr lang="en-IN" dirty="0" err="1"/>
              <a:t>Basanta</a:t>
            </a:r>
            <a:r>
              <a:rPr lang="en-IN" dirty="0"/>
              <a:t> Raj Khatiwada(PUR079BCT017)</a:t>
            </a:r>
          </a:p>
          <a:p>
            <a:r>
              <a:rPr lang="en-IN" dirty="0"/>
              <a:t>Mihir Gupta(PUR079BCT040)</a:t>
            </a:r>
          </a:p>
          <a:p>
            <a:endParaRPr lang="en-IN" dirty="0"/>
          </a:p>
        </p:txBody>
      </p:sp>
    </p:spTree>
    <p:extLst>
      <p:ext uri="{BB962C8B-B14F-4D97-AF65-F5344CB8AC3E}">
        <p14:creationId xmlns:p14="http://schemas.microsoft.com/office/powerpoint/2010/main" val="403848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Set Up Password Protected Site Areas in WordPress">
            <a:extLst>
              <a:ext uri="{FF2B5EF4-FFF2-40B4-BE49-F238E27FC236}">
                <a16:creationId xmlns:a16="http://schemas.microsoft.com/office/drawing/2014/main" id="{22403799-CAFD-F65C-3F1D-A074678E2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1894114"/>
            <a:ext cx="9144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7FB0B2-FEC0-FBB3-2690-A9F344D90224}"/>
              </a:ext>
            </a:extLst>
          </p:cNvPr>
          <p:cNvSpPr>
            <a:spLocks noGrp="1"/>
          </p:cNvSpPr>
          <p:nvPr>
            <p:ph type="title"/>
          </p:nvPr>
        </p:nvSpPr>
        <p:spPr/>
        <p:txBody>
          <a:bodyPr/>
          <a:lstStyle/>
          <a:p>
            <a:r>
              <a:rPr lang="en-IN">
                <a:solidFill>
                  <a:schemeClr val="bg1"/>
                </a:solidFill>
              </a:rPr>
              <a:t>6. Admin Functionalities</a:t>
            </a:r>
          </a:p>
        </p:txBody>
      </p:sp>
      <p:sp>
        <p:nvSpPr>
          <p:cNvPr id="3" name="Content Placeholder 2">
            <a:extLst>
              <a:ext uri="{FF2B5EF4-FFF2-40B4-BE49-F238E27FC236}">
                <a16:creationId xmlns:a16="http://schemas.microsoft.com/office/drawing/2014/main" id="{4A1A0C8D-76CB-4BF8-3CC5-8D368ADB8B6B}"/>
              </a:ext>
            </a:extLst>
          </p:cNvPr>
          <p:cNvSpPr>
            <a:spLocks noGrp="1"/>
          </p:cNvSpPr>
          <p:nvPr>
            <p:ph idx="1"/>
          </p:nvPr>
        </p:nvSpPr>
        <p:spPr/>
        <p:txBody>
          <a:bodyPr/>
          <a:lstStyle/>
          <a:p>
            <a:pPr marL="457200" lvl="1" indent="0">
              <a:buNone/>
            </a:pPr>
            <a:endParaRPr lang="en-US" b="0" i="0">
              <a:solidFill>
                <a:srgbClr val="374151"/>
              </a:solidFill>
              <a:effectLst/>
              <a:latin typeface="Söhne"/>
            </a:endParaRPr>
          </a:p>
          <a:p>
            <a:endParaRPr lang="en-IN"/>
          </a:p>
        </p:txBody>
      </p:sp>
      <p:pic>
        <p:nvPicPr>
          <p:cNvPr id="5" name="Picture 4">
            <a:extLst>
              <a:ext uri="{FF2B5EF4-FFF2-40B4-BE49-F238E27FC236}">
                <a16:creationId xmlns:a16="http://schemas.microsoft.com/office/drawing/2014/main" id="{781532CA-29B6-D787-16C7-1611E9FC1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59170">
            <a:off x="429209" y="2982877"/>
            <a:ext cx="4301412" cy="1859698"/>
          </a:xfrm>
          <a:prstGeom prst="rect">
            <a:avLst/>
          </a:prstGeom>
        </p:spPr>
      </p:pic>
    </p:spTree>
    <p:extLst>
      <p:ext uri="{BB962C8B-B14F-4D97-AF65-F5344CB8AC3E}">
        <p14:creationId xmlns:p14="http://schemas.microsoft.com/office/powerpoint/2010/main" val="177270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0E34-899D-23E8-27E3-E3A1376A6A44}"/>
              </a:ext>
            </a:extLst>
          </p:cNvPr>
          <p:cNvSpPr>
            <a:spLocks noGrp="1"/>
          </p:cNvSpPr>
          <p:nvPr>
            <p:ph type="title"/>
          </p:nvPr>
        </p:nvSpPr>
        <p:spPr/>
        <p:txBody>
          <a:bodyPr/>
          <a:lstStyle/>
          <a:p>
            <a:r>
              <a:rPr lang="en-IN"/>
              <a:t>7. Leaderboard</a:t>
            </a:r>
          </a:p>
        </p:txBody>
      </p:sp>
      <p:sp>
        <p:nvSpPr>
          <p:cNvPr id="3" name="Content Placeholder 2">
            <a:extLst>
              <a:ext uri="{FF2B5EF4-FFF2-40B4-BE49-F238E27FC236}">
                <a16:creationId xmlns:a16="http://schemas.microsoft.com/office/drawing/2014/main" id="{E356D020-F488-11EC-217B-C1BAC40969E7}"/>
              </a:ext>
            </a:extLst>
          </p:cNvPr>
          <p:cNvSpPr>
            <a:spLocks noGrp="1"/>
          </p:cNvSpPr>
          <p:nvPr>
            <p:ph idx="1"/>
          </p:nvPr>
        </p:nvSpPr>
        <p:spPr/>
        <p:txBody>
          <a:bodyPr/>
          <a:lstStyle/>
          <a:p>
            <a:pPr lvl="1"/>
            <a:r>
              <a:rPr lang="en-US" b="0" i="0">
                <a:solidFill>
                  <a:srgbClr val="374151"/>
                </a:solidFill>
                <a:effectLst/>
                <a:latin typeface="Söhne"/>
              </a:rPr>
              <a:t>Implements a leaderboard system to showcase top-performing students based on their scores.</a:t>
            </a:r>
          </a:p>
          <a:p>
            <a:pPr lvl="1"/>
            <a:r>
              <a:rPr lang="en-US" b="0" i="0">
                <a:solidFill>
                  <a:srgbClr val="374151"/>
                </a:solidFill>
                <a:effectLst/>
                <a:latin typeface="Söhne"/>
              </a:rPr>
              <a:t>Fosters healthy competition and motivation among students</a:t>
            </a:r>
            <a:endParaRPr lang="en-IN"/>
          </a:p>
        </p:txBody>
      </p:sp>
      <p:pic>
        <p:nvPicPr>
          <p:cNvPr id="3074" name="Picture 2" descr="Leaderboard - Free sports and competition icons">
            <a:extLst>
              <a:ext uri="{FF2B5EF4-FFF2-40B4-BE49-F238E27FC236}">
                <a16:creationId xmlns:a16="http://schemas.microsoft.com/office/drawing/2014/main" id="{B0CEC9DC-839A-5F84-E55D-4656FD07C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707" y="3441700"/>
            <a:ext cx="3041780" cy="304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6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Data Security?">
            <a:extLst>
              <a:ext uri="{FF2B5EF4-FFF2-40B4-BE49-F238E27FC236}">
                <a16:creationId xmlns:a16="http://schemas.microsoft.com/office/drawing/2014/main" id="{547F7E13-8462-2EAA-242C-997E11AFE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971" y="2122793"/>
            <a:ext cx="8825659" cy="43777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C3F040-7D9B-5000-9D6C-E03DBADF97AD}"/>
              </a:ext>
            </a:extLst>
          </p:cNvPr>
          <p:cNvSpPr>
            <a:spLocks noGrp="1"/>
          </p:cNvSpPr>
          <p:nvPr>
            <p:ph type="title"/>
          </p:nvPr>
        </p:nvSpPr>
        <p:spPr/>
        <p:txBody>
          <a:bodyPr/>
          <a:lstStyle/>
          <a:p>
            <a:r>
              <a:rPr lang="en-IN"/>
              <a:t>8. Data Security</a:t>
            </a:r>
          </a:p>
        </p:txBody>
      </p:sp>
      <p:sp>
        <p:nvSpPr>
          <p:cNvPr id="3" name="Content Placeholder 2">
            <a:extLst>
              <a:ext uri="{FF2B5EF4-FFF2-40B4-BE49-F238E27FC236}">
                <a16:creationId xmlns:a16="http://schemas.microsoft.com/office/drawing/2014/main" id="{651851DC-389A-63F8-EB5C-F9878D140AB6}"/>
              </a:ext>
            </a:extLst>
          </p:cNvPr>
          <p:cNvSpPr>
            <a:spLocks noGrp="1"/>
          </p:cNvSpPr>
          <p:nvPr>
            <p:ph idx="1"/>
          </p:nvPr>
        </p:nvSpPr>
        <p:spPr>
          <a:xfrm>
            <a:off x="1122830" y="2374726"/>
            <a:ext cx="8825659" cy="3416300"/>
          </a:xfrm>
        </p:spPr>
        <p:txBody>
          <a:bodyPr/>
          <a:lstStyle/>
          <a:p>
            <a:pPr lvl="1"/>
            <a:r>
              <a:rPr lang="en-US" sz="2000" b="1" i="0" spc="50">
                <a:ln w="9525" cmpd="sng">
                  <a:solidFill>
                    <a:schemeClr val="accent1"/>
                  </a:solidFill>
                  <a:prstDash val="solid"/>
                </a:ln>
                <a:solidFill>
                  <a:srgbClr val="70AD47">
                    <a:tint val="1000"/>
                  </a:srgbClr>
                </a:solidFill>
                <a:effectLst>
                  <a:glow rad="38100">
                    <a:schemeClr val="accent1">
                      <a:alpha val="40000"/>
                    </a:schemeClr>
                  </a:glow>
                </a:effectLst>
                <a:latin typeface="Söhne"/>
              </a:rPr>
              <a:t>Ensures the security and privacy of student data through secure file handling techniques.</a:t>
            </a:r>
          </a:p>
          <a:p>
            <a:pPr lvl="1"/>
            <a:r>
              <a:rPr lang="en-US" sz="2000" b="1" i="0" spc="50">
                <a:ln w="9525" cmpd="sng">
                  <a:solidFill>
                    <a:schemeClr val="accent1"/>
                  </a:solidFill>
                  <a:prstDash val="solid"/>
                </a:ln>
                <a:solidFill>
                  <a:srgbClr val="70AD47">
                    <a:tint val="1000"/>
                  </a:srgbClr>
                </a:solidFill>
                <a:effectLst>
                  <a:glow rad="38100">
                    <a:schemeClr val="accent1">
                      <a:alpha val="40000"/>
                    </a:schemeClr>
                  </a:glow>
                </a:effectLst>
                <a:latin typeface="Söhne"/>
              </a:rPr>
              <a:t>Adheres to data protection standards to maintain confidentiality.</a:t>
            </a:r>
          </a:p>
          <a:p>
            <a:endParaRPr lang="en-IN"/>
          </a:p>
        </p:txBody>
      </p:sp>
    </p:spTree>
    <p:extLst>
      <p:ext uri="{BB962C8B-B14F-4D97-AF65-F5344CB8AC3E}">
        <p14:creationId xmlns:p14="http://schemas.microsoft.com/office/powerpoint/2010/main" val="356885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1ACD-13F8-2FD8-D7A6-4229DAA63EB7}"/>
              </a:ext>
            </a:extLst>
          </p:cNvPr>
          <p:cNvSpPr>
            <a:spLocks noGrp="1"/>
          </p:cNvSpPr>
          <p:nvPr>
            <p:ph type="title"/>
          </p:nvPr>
        </p:nvSpPr>
        <p:spPr/>
        <p:txBody>
          <a:bodyPr/>
          <a:lstStyle/>
          <a:p>
            <a:r>
              <a:rPr lang="en-IN"/>
              <a:t>9. Efficient File Handling</a:t>
            </a:r>
          </a:p>
        </p:txBody>
      </p:sp>
      <p:sp>
        <p:nvSpPr>
          <p:cNvPr id="3" name="Content Placeholder 2">
            <a:extLst>
              <a:ext uri="{FF2B5EF4-FFF2-40B4-BE49-F238E27FC236}">
                <a16:creationId xmlns:a16="http://schemas.microsoft.com/office/drawing/2014/main" id="{9BA9C55C-5FFC-0323-3120-79D6BED2C273}"/>
              </a:ext>
            </a:extLst>
          </p:cNvPr>
          <p:cNvSpPr>
            <a:spLocks noGrp="1"/>
          </p:cNvSpPr>
          <p:nvPr>
            <p:ph idx="1"/>
          </p:nvPr>
        </p:nvSpPr>
        <p:spPr/>
        <p:txBody>
          <a:bodyPr/>
          <a:lstStyle/>
          <a:p>
            <a:pPr lvl="1"/>
            <a:r>
              <a:rPr lang="en-US" b="0" i="0">
                <a:solidFill>
                  <a:srgbClr val="374151"/>
                </a:solidFill>
                <a:effectLst/>
                <a:latin typeface="Söhne"/>
              </a:rPr>
              <a:t>Utilizes C's file handling capabilities for efficient data storage and retrieval.</a:t>
            </a:r>
          </a:p>
          <a:p>
            <a:pPr lvl="1"/>
            <a:r>
              <a:rPr lang="en-US" b="0" i="0">
                <a:solidFill>
                  <a:srgbClr val="374151"/>
                </a:solidFill>
                <a:effectLst/>
                <a:latin typeface="Söhne"/>
              </a:rPr>
              <a:t>Enables easy management of student records and test questions.</a:t>
            </a:r>
          </a:p>
          <a:p>
            <a:endParaRPr lang="en-IN"/>
          </a:p>
        </p:txBody>
      </p:sp>
      <p:pic>
        <p:nvPicPr>
          <p:cNvPr id="5122" name="Picture 2" descr="256,400+ Files Illustrations, Royalty-Free Vector Graphics &amp; Clip Art -  iStock | File icon, Computer files, Paper files">
            <a:extLst>
              <a:ext uri="{FF2B5EF4-FFF2-40B4-BE49-F238E27FC236}">
                <a16:creationId xmlns:a16="http://schemas.microsoft.com/office/drawing/2014/main" id="{803EDF34-3BAA-FEBA-C630-8266377FD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076" y="3612619"/>
            <a:ext cx="291465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06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10D6-718A-24C3-B441-7ED7F94FFFA9}"/>
              </a:ext>
            </a:extLst>
          </p:cNvPr>
          <p:cNvSpPr>
            <a:spLocks noGrp="1"/>
          </p:cNvSpPr>
          <p:nvPr>
            <p:ph type="title"/>
          </p:nvPr>
        </p:nvSpPr>
        <p:spPr/>
        <p:txBody>
          <a:bodyPr/>
          <a:lstStyle/>
          <a:p>
            <a:r>
              <a:rPr lang="en-IN"/>
              <a:t>10. Console-Based Interface</a:t>
            </a:r>
          </a:p>
        </p:txBody>
      </p:sp>
      <p:sp>
        <p:nvSpPr>
          <p:cNvPr id="3" name="Content Placeholder 2">
            <a:extLst>
              <a:ext uri="{FF2B5EF4-FFF2-40B4-BE49-F238E27FC236}">
                <a16:creationId xmlns:a16="http://schemas.microsoft.com/office/drawing/2014/main" id="{6024761E-D159-98EC-EEC3-922D9CF13F9D}"/>
              </a:ext>
            </a:extLst>
          </p:cNvPr>
          <p:cNvSpPr>
            <a:spLocks noGrp="1"/>
          </p:cNvSpPr>
          <p:nvPr>
            <p:ph idx="1"/>
          </p:nvPr>
        </p:nvSpPr>
        <p:spPr/>
        <p:txBody>
          <a:bodyPr/>
          <a:lstStyle/>
          <a:p>
            <a:r>
              <a:rPr lang="en-US" b="0" i="0">
                <a:solidFill>
                  <a:srgbClr val="374151"/>
                </a:solidFill>
                <a:effectLst/>
                <a:latin typeface="Söhne"/>
              </a:rPr>
              <a:t>Offers a simple and intuitive console-based interface for easy interaction.</a:t>
            </a:r>
          </a:p>
          <a:p>
            <a:r>
              <a:rPr lang="en-US" b="0" i="0">
                <a:solidFill>
                  <a:srgbClr val="374151"/>
                </a:solidFill>
                <a:effectLst/>
                <a:latin typeface="Söhne"/>
              </a:rPr>
              <a:t>Ensures user-friendliness and accessibility for all users.</a:t>
            </a:r>
          </a:p>
          <a:p>
            <a:endParaRPr lang="en-US">
              <a:solidFill>
                <a:srgbClr val="374151"/>
              </a:solidFill>
              <a:latin typeface="Söhne"/>
            </a:endParaRPr>
          </a:p>
          <a:p>
            <a:endParaRPr lang="en-US">
              <a:solidFill>
                <a:srgbClr val="374151"/>
              </a:solidFill>
              <a:latin typeface="Söhne"/>
            </a:endParaRPr>
          </a:p>
          <a:p>
            <a:endParaRPr lang="en-US">
              <a:solidFill>
                <a:srgbClr val="374151"/>
              </a:solidFill>
              <a:latin typeface="Söhne"/>
            </a:endParaRPr>
          </a:p>
          <a:p>
            <a:pPr marL="0" indent="0">
              <a:buNone/>
            </a:pPr>
            <a:r>
              <a:rPr lang="en-US" b="0" i="0">
                <a:solidFill>
                  <a:srgbClr val="374151"/>
                </a:solidFill>
                <a:effectLst/>
                <a:latin typeface="Söhne"/>
              </a:rPr>
              <a:t>Our MCQ Test App combines cutting-edge technology, efficient data handling, and an engaging user interface to provide a comprehensive and effective assessment platform for students and instructors alike.</a:t>
            </a:r>
          </a:p>
          <a:p>
            <a:endParaRPr lang="en-IN"/>
          </a:p>
        </p:txBody>
      </p:sp>
    </p:spTree>
    <p:extLst>
      <p:ext uri="{BB962C8B-B14F-4D97-AF65-F5344CB8AC3E}">
        <p14:creationId xmlns:p14="http://schemas.microsoft.com/office/powerpoint/2010/main" val="236479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4A91-D2DC-9168-B701-BEE81069792A}"/>
              </a:ext>
            </a:extLst>
          </p:cNvPr>
          <p:cNvSpPr>
            <a:spLocks noGrp="1"/>
          </p:cNvSpPr>
          <p:nvPr>
            <p:ph type="title"/>
          </p:nvPr>
        </p:nvSpPr>
        <p:spPr/>
        <p:txBody>
          <a:bodyPr/>
          <a:lstStyle/>
          <a:p>
            <a:r>
              <a:rPr lang="en-IN" sz="6000"/>
              <a:t>DEMONSTRATION</a:t>
            </a:r>
          </a:p>
        </p:txBody>
      </p:sp>
      <p:pic>
        <p:nvPicPr>
          <p:cNvPr id="4" name="Picture 3">
            <a:extLst>
              <a:ext uri="{FF2B5EF4-FFF2-40B4-BE49-F238E27FC236}">
                <a16:creationId xmlns:a16="http://schemas.microsoft.com/office/drawing/2014/main" id="{A9FFC24B-7BD0-FB09-A439-492FCECBEB5A}"/>
              </a:ext>
            </a:extLst>
          </p:cNvPr>
          <p:cNvPicPr>
            <a:picLocks noChangeAspect="1"/>
          </p:cNvPicPr>
          <p:nvPr/>
        </p:nvPicPr>
        <p:blipFill>
          <a:blip r:embed="rId2"/>
          <a:stretch>
            <a:fillRect/>
          </a:stretch>
        </p:blipFill>
        <p:spPr>
          <a:xfrm>
            <a:off x="768012" y="2452600"/>
            <a:ext cx="9784910" cy="4229467"/>
          </a:xfrm>
          <a:prstGeom prst="rect">
            <a:avLst/>
          </a:prstGeom>
        </p:spPr>
      </p:pic>
    </p:spTree>
    <p:extLst>
      <p:ext uri="{BB962C8B-B14F-4D97-AF65-F5344CB8AC3E}">
        <p14:creationId xmlns:p14="http://schemas.microsoft.com/office/powerpoint/2010/main" val="165654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1FF8-F4AF-38C4-EABD-CB1C3C809999}"/>
              </a:ext>
            </a:extLst>
          </p:cNvPr>
          <p:cNvSpPr>
            <a:spLocks noGrp="1"/>
          </p:cNvSpPr>
          <p:nvPr>
            <p:ph type="title"/>
          </p:nvPr>
        </p:nvSpPr>
        <p:spPr/>
        <p:txBody>
          <a:bodyPr/>
          <a:lstStyle/>
          <a:p>
            <a:r>
              <a:rPr lang="en-IN"/>
              <a:t>Any queries?</a:t>
            </a:r>
          </a:p>
        </p:txBody>
      </p:sp>
      <p:sp>
        <p:nvSpPr>
          <p:cNvPr id="3" name="Content Placeholder 2">
            <a:extLst>
              <a:ext uri="{FF2B5EF4-FFF2-40B4-BE49-F238E27FC236}">
                <a16:creationId xmlns:a16="http://schemas.microsoft.com/office/drawing/2014/main" id="{01627D67-C9E5-0D53-92EF-B08111B80620}"/>
              </a:ext>
            </a:extLst>
          </p:cNvPr>
          <p:cNvSpPr>
            <a:spLocks noGrp="1"/>
          </p:cNvSpPr>
          <p:nvPr>
            <p:ph idx="1"/>
          </p:nvPr>
        </p:nvSpPr>
        <p:spPr>
          <a:xfrm>
            <a:off x="3944807" y="2463282"/>
            <a:ext cx="3696965" cy="895740"/>
          </a:xfrm>
        </p:spPr>
        <p:txBody>
          <a:bodyPr>
            <a:normAutofit/>
          </a:bodyPr>
          <a:lstStyle/>
          <a:p>
            <a:r>
              <a:rPr lang="en-IN" sz="3200"/>
              <a:t>THANK YOU!</a:t>
            </a:r>
          </a:p>
        </p:txBody>
      </p:sp>
      <mc:AlternateContent xmlns:mc="http://schemas.openxmlformats.org/markup-compatibility/2006">
        <mc:Choice xmlns:am3d="http://schemas.microsoft.com/office/drawing/2017/model3d" Requires="am3d">
          <p:graphicFrame>
            <p:nvGraphicFramePr>
              <p:cNvPr id="4" name="3D Model 3" descr="Smiling Face With Sunglasses Emoji">
                <a:extLst>
                  <a:ext uri="{FF2B5EF4-FFF2-40B4-BE49-F238E27FC236}">
                    <a16:creationId xmlns:a16="http://schemas.microsoft.com/office/drawing/2014/main" id="{AC2AC127-D0C7-22CD-8F08-C14D92A623D8}"/>
                  </a:ext>
                </a:extLst>
              </p:cNvPr>
              <p:cNvGraphicFramePr/>
              <p:nvPr>
                <p:extLst>
                  <p:ext uri="{D42A27DB-BD31-4B8C-83A1-F6EECF244321}">
                    <p14:modId xmlns:p14="http://schemas.microsoft.com/office/powerpoint/2010/main" val="4205481135"/>
                  </p:ext>
                </p:extLst>
              </p:nvPr>
            </p:nvGraphicFramePr>
            <p:xfrm>
              <a:off x="4254164" y="3690257"/>
              <a:ext cx="2937221" cy="2876452"/>
            </p:xfrm>
            <a:graphic>
              <a:graphicData uri="http://schemas.microsoft.com/office/drawing/2017/model3d">
                <am3d:model3d r:embed="rId2">
                  <am3d:spPr>
                    <a:xfrm>
                      <a:off x="0" y="0"/>
                      <a:ext cx="2937221" cy="2876452"/>
                    </a:xfrm>
                    <a:prstGeom prst="rect">
                      <a:avLst/>
                    </a:prstGeom>
                  </am3d:spPr>
                  <am3d:camera>
                    <am3d:pos x="0" y="0" z="78334150"/>
                    <am3d:up dx="0" dy="36000000" dz="0"/>
                    <am3d:lookAt x="0" y="0" z="0"/>
                    <am3d:perspective fov="2700000"/>
                  </am3d:camera>
                  <am3d:trans>
                    <am3d:meterPerModelUnit n="88884" d="1000000"/>
                    <am3d:preTrans dx="1832" dy="-16799170" dz="-1200816"/>
                    <am3d:scale>
                      <am3d:sx n="1000000" d="1000000"/>
                      <am3d:sy n="1000000" d="1000000"/>
                      <am3d:sz n="1000000" d="1000000"/>
                    </am3d:scale>
                    <am3d:rot/>
                    <am3d:postTrans dx="0" dy="0" dz="0"/>
                  </am3d:trans>
                  <am3d:raster rName="Office3DRenderer" rVer="16.0.8326">
                    <am3d:blip r:embed="rId3"/>
                  </am3d:raster>
                  <am3d:objViewport viewportSz="52450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miling Face With Sunglasses Emoji">
                <a:extLst>
                  <a:ext uri="{FF2B5EF4-FFF2-40B4-BE49-F238E27FC236}">
                    <a16:creationId xmlns:a16="http://schemas.microsoft.com/office/drawing/2014/main" id="{AC2AC127-D0C7-22CD-8F08-C14D92A623D8}"/>
                  </a:ext>
                </a:extLst>
              </p:cNvPr>
              <p:cNvPicPr>
                <a:picLocks noGrp="1" noRot="1" noChangeAspect="1" noMove="1" noResize="1" noEditPoints="1" noAdjustHandles="1" noChangeArrowheads="1" noChangeShapeType="1" noCrop="1"/>
              </p:cNvPicPr>
              <p:nvPr/>
            </p:nvPicPr>
            <p:blipFill>
              <a:blip r:embed="rId3"/>
              <a:stretch>
                <a:fillRect/>
              </a:stretch>
            </p:blipFill>
            <p:spPr>
              <a:xfrm>
                <a:off x="4254164" y="3690257"/>
                <a:ext cx="2937221" cy="2876452"/>
              </a:xfrm>
              <a:prstGeom prst="rect">
                <a:avLst/>
              </a:prstGeom>
            </p:spPr>
          </p:pic>
        </mc:Fallback>
      </mc:AlternateContent>
    </p:spTree>
    <p:extLst>
      <p:ext uri="{BB962C8B-B14F-4D97-AF65-F5344CB8AC3E}">
        <p14:creationId xmlns:p14="http://schemas.microsoft.com/office/powerpoint/2010/main" val="49883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60BE-B9D1-96E9-968F-1A09A1484AE5}"/>
              </a:ext>
            </a:extLst>
          </p:cNvPr>
          <p:cNvSpPr>
            <a:spLocks noGrp="1"/>
          </p:cNvSpPr>
          <p:nvPr>
            <p:ph type="title"/>
          </p:nvPr>
        </p:nvSpPr>
        <p:spPr/>
        <p:txBody>
          <a:bodyPr/>
          <a:lstStyle/>
          <a:p>
            <a:r>
              <a:rPr lang="en-US" b="1" u="sng" dirty="0"/>
              <a:t>REFERENCE</a:t>
            </a:r>
            <a:endParaRPr lang="en-IN" b="1" u="sng" dirty="0"/>
          </a:p>
        </p:txBody>
      </p:sp>
      <p:sp>
        <p:nvSpPr>
          <p:cNvPr id="4" name="TextBox 3">
            <a:extLst>
              <a:ext uri="{FF2B5EF4-FFF2-40B4-BE49-F238E27FC236}">
                <a16:creationId xmlns:a16="http://schemas.microsoft.com/office/drawing/2014/main" id="{8322816F-FA87-8BE1-A314-D4C7BFCAE293}"/>
              </a:ext>
            </a:extLst>
          </p:cNvPr>
          <p:cNvSpPr txBox="1"/>
          <p:nvPr/>
        </p:nvSpPr>
        <p:spPr>
          <a:xfrm>
            <a:off x="2231921" y="3215148"/>
            <a:ext cx="6705601" cy="1477328"/>
          </a:xfrm>
          <a:prstGeom prst="rect">
            <a:avLst/>
          </a:prstGeom>
          <a:noFill/>
          <a:ln>
            <a:solidFill>
              <a:srgbClr val="FFFF00"/>
            </a:solidFill>
          </a:ln>
        </p:spPr>
        <p:txBody>
          <a:bodyPr wrap="square" rtlCol="0">
            <a:spAutoFit/>
          </a:bodyPr>
          <a:lstStyle/>
          <a:p>
            <a:r>
              <a:rPr lang="en-US" dirty="0">
                <a:hlinkClick r:id="rId2">
                  <a:extLst>
                    <a:ext uri="{A12FA001-AC4F-418D-AE19-62706E023703}">
                      <ahyp:hlinkClr xmlns:ahyp="http://schemas.microsoft.com/office/drawing/2018/hyperlinkcolor" val="tx"/>
                    </a:ext>
                  </a:extLst>
                </a:hlinkClick>
              </a:rPr>
              <a:t>https://www.geeksforgeeks.org/</a:t>
            </a:r>
            <a:endParaRPr lang="en-US" dirty="0"/>
          </a:p>
          <a:p>
            <a:r>
              <a:rPr lang="en-US" dirty="0">
                <a:hlinkClick r:id="rId3">
                  <a:extLst>
                    <a:ext uri="{A12FA001-AC4F-418D-AE19-62706E023703}">
                      <ahyp:hlinkClr xmlns:ahyp="http://schemas.microsoft.com/office/drawing/2018/hyperlinkcolor" val="tx"/>
                    </a:ext>
                  </a:extLst>
                </a:hlinkClick>
              </a:rPr>
              <a:t>https://www.programiz.com/</a:t>
            </a:r>
            <a:endParaRPr lang="en-US" dirty="0"/>
          </a:p>
          <a:p>
            <a:r>
              <a:rPr lang="en-US" dirty="0">
                <a:hlinkClick r:id="rId4">
                  <a:extLst>
                    <a:ext uri="{A12FA001-AC4F-418D-AE19-62706E023703}">
                      <ahyp:hlinkClr xmlns:ahyp="http://schemas.microsoft.com/office/drawing/2018/hyperlinkcolor" val="tx"/>
                    </a:ext>
                  </a:extLst>
                </a:hlinkClick>
              </a:rPr>
              <a:t>https://www.tutorialspoint.com/</a:t>
            </a:r>
            <a:endParaRPr lang="en-US" dirty="0"/>
          </a:p>
          <a:p>
            <a:pPr algn="l"/>
            <a:r>
              <a:rPr lang="en-IN" b="0" i="0" dirty="0">
                <a:effectLst/>
                <a:latin typeface="Google Sans"/>
              </a:rPr>
              <a:t>ChatGPT</a:t>
            </a:r>
          </a:p>
          <a:p>
            <a:endParaRPr lang="en-US" dirty="0"/>
          </a:p>
        </p:txBody>
      </p:sp>
    </p:spTree>
    <p:extLst>
      <p:ext uri="{BB962C8B-B14F-4D97-AF65-F5344CB8AC3E}">
        <p14:creationId xmlns:p14="http://schemas.microsoft.com/office/powerpoint/2010/main" val="268908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C9D5-D2B0-CC0F-0C03-344132CB2F9A}"/>
              </a:ext>
            </a:extLst>
          </p:cNvPr>
          <p:cNvSpPr>
            <a:spLocks noGrp="1"/>
          </p:cNvSpPr>
          <p:nvPr>
            <p:ph type="title"/>
          </p:nvPr>
        </p:nvSpPr>
        <p:spPr/>
        <p:txBody>
          <a:bodyPr/>
          <a:lstStyle/>
          <a:p>
            <a:r>
              <a:rPr lang="en-IN"/>
              <a:t>Introduction</a:t>
            </a:r>
          </a:p>
        </p:txBody>
      </p:sp>
      <p:sp>
        <p:nvSpPr>
          <p:cNvPr id="3" name="Content Placeholder 2">
            <a:extLst>
              <a:ext uri="{FF2B5EF4-FFF2-40B4-BE49-F238E27FC236}">
                <a16:creationId xmlns:a16="http://schemas.microsoft.com/office/drawing/2014/main" id="{0B84FBFB-0CB9-D3A4-971B-43C7E44F2F0C}"/>
              </a:ext>
            </a:extLst>
          </p:cNvPr>
          <p:cNvSpPr>
            <a:spLocks noGrp="1"/>
          </p:cNvSpPr>
          <p:nvPr>
            <p:ph idx="1"/>
          </p:nvPr>
        </p:nvSpPr>
        <p:spPr/>
        <p:txBody>
          <a:bodyPr>
            <a:normAutofit fontScale="92500" lnSpcReduction="20000"/>
          </a:bodyPr>
          <a:lstStyle/>
          <a:p>
            <a:pPr marL="0" indent="0" algn="l">
              <a:buNone/>
            </a:pPr>
            <a:r>
              <a:rPr lang="en-US" b="0" i="0">
                <a:solidFill>
                  <a:srgbClr val="374151"/>
                </a:solidFill>
                <a:effectLst/>
                <a:latin typeface="Söhne"/>
              </a:rPr>
              <a:t>Hello everyone! Today, We are thrilled to present </a:t>
            </a:r>
            <a:r>
              <a:rPr lang="en-US">
                <a:solidFill>
                  <a:srgbClr val="374151"/>
                </a:solidFill>
                <a:latin typeface="Söhne"/>
              </a:rPr>
              <a:t>our </a:t>
            </a:r>
            <a:r>
              <a:rPr lang="en-US" b="0" i="0">
                <a:solidFill>
                  <a:srgbClr val="374151"/>
                </a:solidFill>
                <a:effectLst/>
                <a:latin typeface="Söhne"/>
              </a:rPr>
              <a:t>college project—a dynamic MCQ Test App tailored for interactive assessments! 🎓</a:t>
            </a:r>
          </a:p>
          <a:p>
            <a:pPr marL="0" indent="0" algn="l">
              <a:buNone/>
            </a:pPr>
            <a:r>
              <a:rPr lang="en-US" b="0" i="0">
                <a:solidFill>
                  <a:srgbClr val="374151"/>
                </a:solidFill>
                <a:effectLst/>
                <a:latin typeface="Söhne"/>
              </a:rPr>
              <a:t>🎯 Purpose: To create an efficient app for conducting multiple-choice question tests, making assessments engaging and informative.</a:t>
            </a:r>
          </a:p>
          <a:p>
            <a:pPr marL="0" indent="0" algn="l">
              <a:buNone/>
            </a:pPr>
            <a:r>
              <a:rPr lang="en-US" b="0" i="0">
                <a:solidFill>
                  <a:srgbClr val="374151"/>
                </a:solidFill>
                <a:effectLst/>
                <a:latin typeface="Söhne"/>
              </a:rPr>
              <a:t>💡 Key Features:</a:t>
            </a:r>
          </a:p>
          <a:p>
            <a:pPr algn="l">
              <a:buFont typeface="Arial" panose="020B0604020202020204" pitchFamily="34" charset="0"/>
              <a:buChar char="•"/>
            </a:pPr>
            <a:r>
              <a:rPr lang="en-US" b="0" i="0">
                <a:solidFill>
                  <a:srgbClr val="374151"/>
                </a:solidFill>
                <a:effectLst/>
                <a:latin typeface="Söhne"/>
              </a:rPr>
              <a:t>Streamlined student enrollment and login process.</a:t>
            </a:r>
          </a:p>
          <a:p>
            <a:pPr algn="l">
              <a:buFont typeface="Arial" panose="020B0604020202020204" pitchFamily="34" charset="0"/>
              <a:buChar char="•"/>
            </a:pPr>
            <a:r>
              <a:rPr lang="en-US" b="0" i="0">
                <a:solidFill>
                  <a:srgbClr val="374151"/>
                </a:solidFill>
                <a:effectLst/>
                <a:latin typeface="Söhne"/>
              </a:rPr>
              <a:t>User-friendly interface for instructors to create and manage tests.</a:t>
            </a:r>
          </a:p>
          <a:p>
            <a:pPr algn="l">
              <a:buFont typeface="Arial" panose="020B0604020202020204" pitchFamily="34" charset="0"/>
              <a:buChar char="•"/>
            </a:pPr>
            <a:r>
              <a:rPr lang="en-US" b="0" i="0">
                <a:solidFill>
                  <a:srgbClr val="374151"/>
                </a:solidFill>
                <a:effectLst/>
                <a:latin typeface="Söhne"/>
              </a:rPr>
              <a:t>Real-time test results for immediate feedback.</a:t>
            </a:r>
          </a:p>
          <a:p>
            <a:pPr algn="l">
              <a:buFont typeface="Arial" panose="020B0604020202020204" pitchFamily="34" charset="0"/>
              <a:buChar char="•"/>
            </a:pPr>
            <a:r>
              <a:rPr lang="en-US" b="0" i="0">
                <a:solidFill>
                  <a:srgbClr val="374151"/>
                </a:solidFill>
                <a:effectLst/>
                <a:latin typeface="Söhne"/>
              </a:rPr>
              <a:t>Empowering students to track their progress and learning.</a:t>
            </a:r>
          </a:p>
          <a:p>
            <a:pPr marL="0" indent="0" algn="l">
              <a:buNone/>
            </a:pPr>
            <a:r>
              <a:rPr lang="en-US" b="0" i="0">
                <a:solidFill>
                  <a:srgbClr val="374151"/>
                </a:solidFill>
                <a:effectLst/>
                <a:latin typeface="Söhne"/>
              </a:rPr>
              <a:t>🌟 Our Mission: Enhance the learning experience and foster a deeper understanding of subjects through effective assessments. Let's explore the wonders of MCQ Test App! 🚀</a:t>
            </a:r>
          </a:p>
          <a:p>
            <a:endParaRPr lang="en-IN"/>
          </a:p>
        </p:txBody>
      </p:sp>
    </p:spTree>
    <p:extLst>
      <p:ext uri="{BB962C8B-B14F-4D97-AF65-F5344CB8AC3E}">
        <p14:creationId xmlns:p14="http://schemas.microsoft.com/office/powerpoint/2010/main" val="202284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D7CE3-36E3-030E-90AE-E61A1D71B979}"/>
              </a:ext>
            </a:extLst>
          </p:cNvPr>
          <p:cNvSpPr>
            <a:spLocks noGrp="1"/>
          </p:cNvSpPr>
          <p:nvPr>
            <p:ph type="title"/>
          </p:nvPr>
        </p:nvSpPr>
        <p:spPr>
          <a:xfrm>
            <a:off x="1069848" y="484632"/>
            <a:ext cx="10058400" cy="1352557"/>
          </a:xfrm>
        </p:spPr>
        <p:txBody>
          <a:bodyPr/>
          <a:lstStyle/>
          <a:p>
            <a:r>
              <a:rPr lang="en-IN"/>
              <a:t>Project overview</a:t>
            </a:r>
          </a:p>
        </p:txBody>
      </p:sp>
      <p:sp>
        <p:nvSpPr>
          <p:cNvPr id="3" name="Content Placeholder 2">
            <a:extLst>
              <a:ext uri="{FF2B5EF4-FFF2-40B4-BE49-F238E27FC236}">
                <a16:creationId xmlns:a16="http://schemas.microsoft.com/office/drawing/2014/main" id="{164508C1-A6DE-6DF9-2F64-AE9F56D1CDEC}"/>
              </a:ext>
            </a:extLst>
          </p:cNvPr>
          <p:cNvSpPr>
            <a:spLocks noGrp="1"/>
          </p:cNvSpPr>
          <p:nvPr>
            <p:ph idx="1"/>
          </p:nvPr>
        </p:nvSpPr>
        <p:spPr>
          <a:xfrm>
            <a:off x="904361" y="2332139"/>
            <a:ext cx="10058400" cy="4278385"/>
          </a:xfrm>
        </p:spPr>
        <p:txBody>
          <a:bodyPr>
            <a:normAutofit fontScale="70000" lnSpcReduction="20000"/>
          </a:bodyPr>
          <a:lstStyle/>
          <a:p>
            <a:pPr marL="0" indent="0" algn="l">
              <a:buNone/>
            </a:pPr>
            <a:r>
              <a:rPr lang="en-US" sz="2300" b="0" i="0">
                <a:solidFill>
                  <a:srgbClr val="374151"/>
                </a:solidFill>
                <a:effectLst/>
                <a:latin typeface="Söhne"/>
              </a:rPr>
              <a:t>Welcome to our MCQ Test App—an interactive and efficient platform revolutionizing the way assessments are conducted in our college!</a:t>
            </a:r>
          </a:p>
          <a:p>
            <a:pPr marL="0" indent="0" algn="l">
              <a:buNone/>
            </a:pPr>
            <a:r>
              <a:rPr lang="en-US" sz="2300" b="0" i="0">
                <a:solidFill>
                  <a:srgbClr val="374151"/>
                </a:solidFill>
                <a:effectLst/>
                <a:latin typeface="Söhne"/>
              </a:rPr>
              <a:t>🎯 Purpose: Our project aims to provide a user-friendly MCQ Test App that enables students and instructors to conduct engaging and informative multiple-choice question-based assessments. By embracing technology, we seek to enhance the learning experience and make assessments more effective.</a:t>
            </a:r>
          </a:p>
          <a:p>
            <a:pPr marL="0" indent="0" algn="l">
              <a:buNone/>
            </a:pPr>
            <a:r>
              <a:rPr lang="en-US" sz="2300" b="0" i="0">
                <a:solidFill>
                  <a:srgbClr val="374151"/>
                </a:solidFill>
                <a:effectLst/>
                <a:latin typeface="Söhne"/>
              </a:rPr>
              <a:t>💡 Key Features:</a:t>
            </a:r>
          </a:p>
          <a:p>
            <a:pPr algn="l">
              <a:buFont typeface="+mj-lt"/>
              <a:buAutoNum type="arabicPeriod"/>
            </a:pPr>
            <a:r>
              <a:rPr lang="en-US" sz="2300" b="1" i="0">
                <a:solidFill>
                  <a:srgbClr val="374151"/>
                </a:solidFill>
                <a:effectLst/>
                <a:latin typeface="Söhne"/>
              </a:rPr>
              <a:t>Student Enrollment:</a:t>
            </a:r>
            <a:r>
              <a:rPr lang="en-US" sz="2300" b="0" i="0">
                <a:solidFill>
                  <a:srgbClr val="374151"/>
                </a:solidFill>
                <a:effectLst/>
                <a:latin typeface="Söhne"/>
              </a:rPr>
              <a:t> Students can easily enroll themselves by providing their personal information and unique identification number.</a:t>
            </a:r>
          </a:p>
          <a:p>
            <a:pPr algn="l">
              <a:buFont typeface="+mj-lt"/>
              <a:buAutoNum type="arabicPeriod"/>
            </a:pPr>
            <a:r>
              <a:rPr lang="en-US" sz="2300" b="1" i="0">
                <a:solidFill>
                  <a:srgbClr val="374151"/>
                </a:solidFill>
                <a:effectLst/>
                <a:latin typeface="Söhne"/>
              </a:rPr>
              <a:t>Practice Tests:</a:t>
            </a:r>
            <a:r>
              <a:rPr lang="en-US" sz="2300" b="0" i="0">
                <a:solidFill>
                  <a:srgbClr val="374151"/>
                </a:solidFill>
                <a:effectLst/>
                <a:latin typeface="Söhne"/>
              </a:rPr>
              <a:t> Students can take practice tests with the flexibility to choose the number of questions they want to attempt.</a:t>
            </a:r>
          </a:p>
          <a:p>
            <a:pPr algn="l">
              <a:buFont typeface="+mj-lt"/>
              <a:buAutoNum type="arabicPeriod"/>
            </a:pPr>
            <a:r>
              <a:rPr lang="en-US" sz="2300" b="1" i="0">
                <a:solidFill>
                  <a:srgbClr val="374151"/>
                </a:solidFill>
                <a:effectLst/>
                <a:latin typeface="Söhne"/>
              </a:rPr>
              <a:t>Full Mock Tests:</a:t>
            </a:r>
            <a:r>
              <a:rPr lang="en-US" sz="2300" b="0" i="0">
                <a:solidFill>
                  <a:srgbClr val="374151"/>
                </a:solidFill>
                <a:effectLst/>
                <a:latin typeface="Söhne"/>
              </a:rPr>
              <a:t> Full-length mock tests are available, giving students an authentic exam experience.</a:t>
            </a:r>
          </a:p>
          <a:p>
            <a:pPr algn="l">
              <a:buFont typeface="+mj-lt"/>
              <a:buAutoNum type="arabicPeriod"/>
            </a:pPr>
            <a:r>
              <a:rPr lang="en-US" sz="2300" b="1" i="0">
                <a:solidFill>
                  <a:srgbClr val="374151"/>
                </a:solidFill>
                <a:effectLst/>
                <a:latin typeface="Söhne"/>
              </a:rPr>
              <a:t>Immediate Feedback:</a:t>
            </a:r>
            <a:r>
              <a:rPr lang="en-US" sz="2300" b="0" i="0">
                <a:solidFill>
                  <a:srgbClr val="374151"/>
                </a:solidFill>
                <a:effectLst/>
                <a:latin typeface="Söhne"/>
              </a:rPr>
              <a:t> The app provides instant feedback on test results, helping students learn from their mistakes.</a:t>
            </a:r>
          </a:p>
          <a:p>
            <a:pPr algn="l">
              <a:buFont typeface="+mj-lt"/>
              <a:buAutoNum type="arabicPeriod"/>
            </a:pPr>
            <a:r>
              <a:rPr lang="en-US" sz="2300" b="1" i="0">
                <a:solidFill>
                  <a:srgbClr val="374151"/>
                </a:solidFill>
                <a:effectLst/>
                <a:latin typeface="Söhne"/>
              </a:rPr>
              <a:t>Leaderboard:</a:t>
            </a:r>
            <a:r>
              <a:rPr lang="en-US" sz="2300" b="0" i="0">
                <a:solidFill>
                  <a:srgbClr val="374151"/>
                </a:solidFill>
                <a:effectLst/>
                <a:latin typeface="Söhne"/>
              </a:rPr>
              <a:t> We have implemented a leaderboard system to showcase the top-performing students.</a:t>
            </a:r>
          </a:p>
          <a:p>
            <a:pPr algn="l"/>
            <a:r>
              <a:rPr lang="en-US" sz="2300" b="0" i="0">
                <a:solidFill>
                  <a:srgbClr val="374151"/>
                </a:solidFill>
                <a:effectLst/>
                <a:latin typeface="Söhne"/>
              </a:rPr>
              <a:t>🌟 Our Vision: With our MCQ Test App, we aim to transform the assessment process by making it more efficient, insightful, and enjoyable for both students and instructors. This project showcases the fusion of our programming skills and educational insights, creating an innovative solution for educational assessment.</a:t>
            </a:r>
          </a:p>
          <a:p>
            <a:endParaRPr lang="en-IN"/>
          </a:p>
        </p:txBody>
      </p:sp>
    </p:spTree>
    <p:extLst>
      <p:ext uri="{BB962C8B-B14F-4D97-AF65-F5344CB8AC3E}">
        <p14:creationId xmlns:p14="http://schemas.microsoft.com/office/powerpoint/2010/main" val="397659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A506-4C42-A52C-EA1A-4098C483567D}"/>
              </a:ext>
            </a:extLst>
          </p:cNvPr>
          <p:cNvSpPr>
            <a:spLocks noGrp="1"/>
          </p:cNvSpPr>
          <p:nvPr>
            <p:ph type="title"/>
          </p:nvPr>
        </p:nvSpPr>
        <p:spPr>
          <a:xfrm>
            <a:off x="725899" y="400742"/>
            <a:ext cx="10058400" cy="1084109"/>
          </a:xfrm>
        </p:spPr>
        <p:txBody>
          <a:bodyPr/>
          <a:lstStyle/>
          <a:p>
            <a:r>
              <a:rPr lang="en-IN"/>
              <a:t>Objectives</a:t>
            </a:r>
          </a:p>
        </p:txBody>
      </p:sp>
      <p:sp>
        <p:nvSpPr>
          <p:cNvPr id="5" name="Rectangle 2">
            <a:extLst>
              <a:ext uri="{FF2B5EF4-FFF2-40B4-BE49-F238E27FC236}">
                <a16:creationId xmlns:a16="http://schemas.microsoft.com/office/drawing/2014/main" id="{ED3DD612-42D6-1B90-D749-C82779322A1C}"/>
              </a:ext>
            </a:extLst>
          </p:cNvPr>
          <p:cNvSpPr>
            <a:spLocks noGrp="1" noChangeArrowheads="1"/>
          </p:cNvSpPr>
          <p:nvPr>
            <p:ph idx="1"/>
          </p:nvPr>
        </p:nvSpPr>
        <p:spPr bwMode="auto">
          <a:xfrm>
            <a:off x="725899" y="2087683"/>
            <a:ext cx="10532127" cy="446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Söhne"/>
              </a:rPr>
              <a:t>Our MCQ Test App project is designed to achieve the following 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Efficient Assessment Platform</a:t>
            </a: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Student Enrollment and Management</a:t>
            </a: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Flexible Practice Tests</a:t>
            </a: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Instant Feedback and Score Tracking</a:t>
            </a: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Comprehensive Full Mock Tests</a:t>
            </a:r>
            <a:r>
              <a:rPr kumimoji="0" lang="en-US" altLang="en-US" sz="2400" b="0" i="0" u="none" strike="noStrike" cap="none" normalizeH="0" baseline="0">
                <a:ln>
                  <a:noFill/>
                </a:ln>
                <a:solidFill>
                  <a:schemeClr val="tx1"/>
                </a:solidFill>
                <a:effectLst/>
                <a:latin typeface="Söhne"/>
              </a:rPr>
              <a:t> </a:t>
            </a: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Leaderboard System</a:t>
            </a: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Admin Features</a:t>
            </a:r>
            <a:endParaRPr kumimoji="0" lang="en-US" altLang="en-US" sz="2400" b="0" i="0" u="none" strike="noStrike" cap="none" normalizeH="0" baseline="0">
              <a:ln>
                <a:noFill/>
              </a:ln>
              <a:solidFill>
                <a:schemeClr val="tx1"/>
              </a:solidFill>
              <a:effectLst/>
              <a:latin typeface="Söhne"/>
            </a:endParaRPr>
          </a:p>
          <a:p>
            <a:pPr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Söhne"/>
              </a:rPr>
              <a:t>User Data Security</a:t>
            </a:r>
            <a:br>
              <a:rPr kumimoji="0" lang="en-US" altLang="en-US" sz="2400" b="0" i="0" u="none" strike="noStrike" cap="none" normalizeH="0" baseline="0">
                <a:ln>
                  <a:noFill/>
                </a:ln>
                <a:solidFill>
                  <a:schemeClr val="tx1"/>
                </a:solidFill>
                <a:effectLst/>
              </a:rPr>
            </a:b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887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FA47-9655-2535-C3BC-C1E0D8C76F65}"/>
              </a:ext>
            </a:extLst>
          </p:cNvPr>
          <p:cNvSpPr>
            <a:spLocks noGrp="1"/>
          </p:cNvSpPr>
          <p:nvPr>
            <p:ph type="title"/>
          </p:nvPr>
        </p:nvSpPr>
        <p:spPr>
          <a:xfrm>
            <a:off x="1066800" y="733157"/>
            <a:ext cx="10058400" cy="924718"/>
          </a:xfrm>
        </p:spPr>
        <p:txBody>
          <a:bodyPr/>
          <a:lstStyle/>
          <a:p>
            <a:r>
              <a:rPr lang="en-IN"/>
              <a:t>Features</a:t>
            </a:r>
          </a:p>
        </p:txBody>
      </p:sp>
      <p:sp>
        <p:nvSpPr>
          <p:cNvPr id="3" name="Content Placeholder 2">
            <a:extLst>
              <a:ext uri="{FF2B5EF4-FFF2-40B4-BE49-F238E27FC236}">
                <a16:creationId xmlns:a16="http://schemas.microsoft.com/office/drawing/2014/main" id="{AE093160-11D3-0437-DE3E-ED65EF3CFD1E}"/>
              </a:ext>
            </a:extLst>
          </p:cNvPr>
          <p:cNvSpPr>
            <a:spLocks noGrp="1"/>
          </p:cNvSpPr>
          <p:nvPr>
            <p:ph idx="1"/>
          </p:nvPr>
        </p:nvSpPr>
        <p:spPr>
          <a:xfrm>
            <a:off x="1008077" y="2248250"/>
            <a:ext cx="10058400" cy="4838350"/>
          </a:xfrm>
        </p:spPr>
        <p:txBody>
          <a:bodyPr>
            <a:normAutofit/>
          </a:bodyPr>
          <a:lstStyle/>
          <a:p>
            <a:pPr marL="0" indent="0" algn="l">
              <a:buNone/>
            </a:pPr>
            <a:r>
              <a:rPr lang="en-US" b="0" i="0">
                <a:solidFill>
                  <a:srgbClr val="374151"/>
                </a:solidFill>
                <a:effectLst/>
                <a:latin typeface="Söhne"/>
              </a:rPr>
              <a:t>Our MCQ Test App is packed with a range of features designed to enhance the assessment experience for students and streamline the process for instructors:</a:t>
            </a:r>
          </a:p>
          <a:p>
            <a:pPr algn="l">
              <a:buFont typeface="+mj-lt"/>
              <a:buAutoNum type="arabicPeriod"/>
            </a:pPr>
            <a:r>
              <a:rPr lang="en-US" b="1" i="0">
                <a:solidFill>
                  <a:srgbClr val="374151"/>
                </a:solidFill>
                <a:effectLst/>
                <a:latin typeface="Söhne"/>
              </a:rPr>
              <a:t>Student Enrollment:</a:t>
            </a:r>
            <a:endParaRPr lang="en-US" b="0" i="0">
              <a:solidFill>
                <a:srgbClr val="374151"/>
              </a:solidFill>
              <a:effectLst/>
              <a:latin typeface="Söhne"/>
            </a:endParaRPr>
          </a:p>
          <a:p>
            <a:pPr lvl="1" indent="0" algn="l">
              <a:buNone/>
            </a:pPr>
            <a:endParaRPr lang="en-US" b="0" i="0">
              <a:solidFill>
                <a:srgbClr val="374151"/>
              </a:solidFill>
              <a:effectLst/>
              <a:latin typeface="Söhne"/>
            </a:endParaRPr>
          </a:p>
          <a:p>
            <a:pPr algn="l">
              <a:buFont typeface="+mj-lt"/>
              <a:buAutoNum type="arabicPeriod"/>
            </a:pPr>
            <a:endParaRPr lang="en-US" b="1" i="0">
              <a:solidFill>
                <a:srgbClr val="374151"/>
              </a:solidFill>
              <a:effectLst/>
              <a:latin typeface="Söhne"/>
            </a:endParaRPr>
          </a:p>
          <a:p>
            <a:pPr algn="l">
              <a:buFont typeface="+mj-lt"/>
              <a:buAutoNum type="arabicPeriod"/>
            </a:pPr>
            <a:endParaRPr lang="en-US" b="1" i="0">
              <a:solidFill>
                <a:srgbClr val="374151"/>
              </a:solidFill>
              <a:effectLst/>
              <a:latin typeface="Söhne"/>
            </a:endParaRPr>
          </a:p>
          <a:p>
            <a:pPr marL="0" indent="0" algn="l">
              <a:buNone/>
            </a:pPr>
            <a:endParaRPr lang="en-US" b="1" i="0">
              <a:solidFill>
                <a:srgbClr val="374151"/>
              </a:solidFill>
              <a:effectLst/>
              <a:latin typeface="Söhne"/>
            </a:endParaRPr>
          </a:p>
          <a:p>
            <a:pPr marL="742950" lvl="1" indent="-285750" algn="l">
              <a:buFont typeface="+mj-lt"/>
              <a:buAutoNum type="arabicPeriod"/>
            </a:pPr>
            <a:endParaRPr lang="en-US" b="0" i="0">
              <a:solidFill>
                <a:srgbClr val="374151"/>
              </a:solidFill>
              <a:effectLst/>
              <a:latin typeface="Söhne"/>
            </a:endParaRPr>
          </a:p>
          <a:p>
            <a:pPr algn="l">
              <a:buFont typeface="+mj-lt"/>
              <a:buAutoNum type="arabicPeriod"/>
            </a:pPr>
            <a:endParaRPr lang="en-US" b="0" i="0">
              <a:solidFill>
                <a:srgbClr val="374151"/>
              </a:solidFill>
              <a:effectLst/>
              <a:latin typeface="Söhne"/>
            </a:endParaRPr>
          </a:p>
        </p:txBody>
      </p:sp>
      <p:pic>
        <p:nvPicPr>
          <p:cNvPr id="9" name="Picture 8">
            <a:extLst>
              <a:ext uri="{FF2B5EF4-FFF2-40B4-BE49-F238E27FC236}">
                <a16:creationId xmlns:a16="http://schemas.microsoft.com/office/drawing/2014/main" id="{62BB4856-C2B3-6D78-0C19-F0195C610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12" y="3429000"/>
            <a:ext cx="5113965" cy="2930772"/>
          </a:xfrm>
          <a:prstGeom prst="rect">
            <a:avLst/>
          </a:prstGeom>
        </p:spPr>
      </p:pic>
      <p:pic>
        <p:nvPicPr>
          <p:cNvPr id="11" name="Picture 10">
            <a:extLst>
              <a:ext uri="{FF2B5EF4-FFF2-40B4-BE49-F238E27FC236}">
                <a16:creationId xmlns:a16="http://schemas.microsoft.com/office/drawing/2014/main" id="{72AB5A4B-FF25-84F9-7AE6-EB7964ACC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305" y="3282192"/>
            <a:ext cx="4096603" cy="3004176"/>
          </a:xfrm>
          <a:prstGeom prst="rect">
            <a:avLst/>
          </a:prstGeom>
        </p:spPr>
      </p:pic>
    </p:spTree>
    <p:extLst>
      <p:ext uri="{BB962C8B-B14F-4D97-AF65-F5344CB8AC3E}">
        <p14:creationId xmlns:p14="http://schemas.microsoft.com/office/powerpoint/2010/main" val="82705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CAE83-A971-A7BB-E250-B975138091D1}"/>
              </a:ext>
            </a:extLst>
          </p:cNvPr>
          <p:cNvPicPr>
            <a:picLocks noChangeAspect="1"/>
          </p:cNvPicPr>
          <p:nvPr/>
        </p:nvPicPr>
        <p:blipFill>
          <a:blip r:embed="rId2"/>
          <a:stretch>
            <a:fillRect/>
          </a:stretch>
        </p:blipFill>
        <p:spPr>
          <a:xfrm>
            <a:off x="2231215" y="2906789"/>
            <a:ext cx="5796793" cy="2906996"/>
          </a:xfrm>
          <a:prstGeom prst="rect">
            <a:avLst/>
          </a:prstGeom>
        </p:spPr>
      </p:pic>
      <p:sp>
        <p:nvSpPr>
          <p:cNvPr id="4" name="TextBox 3">
            <a:extLst>
              <a:ext uri="{FF2B5EF4-FFF2-40B4-BE49-F238E27FC236}">
                <a16:creationId xmlns:a16="http://schemas.microsoft.com/office/drawing/2014/main" id="{8D0A437C-B81E-C7CF-33CF-20A17722F012}"/>
              </a:ext>
            </a:extLst>
          </p:cNvPr>
          <p:cNvSpPr txBox="1"/>
          <p:nvPr/>
        </p:nvSpPr>
        <p:spPr>
          <a:xfrm>
            <a:off x="1367406" y="1044215"/>
            <a:ext cx="3632433" cy="584775"/>
          </a:xfrm>
          <a:prstGeom prst="rect">
            <a:avLst/>
          </a:prstGeom>
          <a:noFill/>
        </p:spPr>
        <p:txBody>
          <a:bodyPr wrap="square" rtlCol="0">
            <a:spAutoFit/>
          </a:bodyPr>
          <a:lstStyle/>
          <a:p>
            <a:r>
              <a:rPr lang="en-IN">
                <a:solidFill>
                  <a:schemeClr val="bg1"/>
                </a:solidFill>
                <a:latin typeface="+mj-lt"/>
              </a:rPr>
              <a:t> </a:t>
            </a:r>
            <a:r>
              <a:rPr lang="en-IN" sz="3200">
                <a:solidFill>
                  <a:schemeClr val="bg1"/>
                </a:solidFill>
                <a:latin typeface="+mj-lt"/>
              </a:rPr>
              <a:t>2. Practice Tests</a:t>
            </a:r>
          </a:p>
        </p:txBody>
      </p:sp>
    </p:spTree>
    <p:extLst>
      <p:ext uri="{BB962C8B-B14F-4D97-AF65-F5344CB8AC3E}">
        <p14:creationId xmlns:p14="http://schemas.microsoft.com/office/powerpoint/2010/main" val="18206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8BAF-F852-4601-6E22-6ADEB1C6CF86}"/>
              </a:ext>
            </a:extLst>
          </p:cNvPr>
          <p:cNvSpPr>
            <a:spLocks noGrp="1"/>
          </p:cNvSpPr>
          <p:nvPr>
            <p:ph type="title"/>
          </p:nvPr>
        </p:nvSpPr>
        <p:spPr/>
        <p:txBody>
          <a:bodyPr/>
          <a:lstStyle/>
          <a:p>
            <a:r>
              <a:rPr lang="en-IN"/>
              <a:t>3. Full Mock Tests</a:t>
            </a:r>
          </a:p>
        </p:txBody>
      </p:sp>
      <p:pic>
        <p:nvPicPr>
          <p:cNvPr id="5" name="Picture 4">
            <a:extLst>
              <a:ext uri="{FF2B5EF4-FFF2-40B4-BE49-F238E27FC236}">
                <a16:creationId xmlns:a16="http://schemas.microsoft.com/office/drawing/2014/main" id="{EB1335EA-7A70-78D5-7B58-5B7BD46CB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96" y="2603500"/>
            <a:ext cx="6962863" cy="2812408"/>
          </a:xfrm>
          <a:prstGeom prst="rect">
            <a:avLst/>
          </a:prstGeom>
        </p:spPr>
      </p:pic>
      <mc:AlternateContent xmlns:mc="http://schemas.openxmlformats.org/markup-compatibility/2006">
        <mc:Choice xmlns:am3d="http://schemas.microsoft.com/office/drawing/2017/model3d" Requires="am3d">
          <p:graphicFrame>
            <p:nvGraphicFramePr>
              <p:cNvPr id="4" name="3D Model 3" descr="Grimacing Face Emoji">
                <a:extLst>
                  <a:ext uri="{FF2B5EF4-FFF2-40B4-BE49-F238E27FC236}">
                    <a16:creationId xmlns:a16="http://schemas.microsoft.com/office/drawing/2014/main" id="{CC31FF8B-2B4E-B641-4108-DF1D36B8614B}"/>
                  </a:ext>
                </a:extLst>
              </p:cNvPr>
              <p:cNvGraphicFramePr>
                <a:graphicFrameLocks noChangeAspect="1"/>
              </p:cNvGraphicFramePr>
              <p:nvPr>
                <p:extLst>
                  <p:ext uri="{D42A27DB-BD31-4B8C-83A1-F6EECF244321}">
                    <p14:modId xmlns:p14="http://schemas.microsoft.com/office/powerpoint/2010/main" val="397969714"/>
                  </p:ext>
                </p:extLst>
              </p:nvPr>
            </p:nvGraphicFramePr>
            <p:xfrm>
              <a:off x="9119255" y="2377242"/>
              <a:ext cx="2159155" cy="2159154"/>
            </p:xfrm>
            <a:graphic>
              <a:graphicData uri="http://schemas.microsoft.com/office/drawing/2017/model3d">
                <am3d:model3d r:embed="rId3">
                  <am3d:spPr>
                    <a:xfrm>
                      <a:off x="0" y="0"/>
                      <a:ext cx="2159155" cy="2159154"/>
                    </a:xfrm>
                    <a:prstGeom prst="rect">
                      <a:avLst/>
                    </a:prstGeom>
                  </am3d:spPr>
                  <am3d:camera>
                    <am3d:pos x="0" y="0" z="81425720"/>
                    <am3d:up dx="0" dy="36000000" dz="0"/>
                    <am3d:lookAt x="0" y="0" z="0"/>
                    <am3d:perspective fov="2700000"/>
                  </am3d:camera>
                  <am3d:trans>
                    <am3d:meterPerModelUnit n="95161" d="1000000"/>
                    <am3d:preTrans dx="1" dy="-17985585" dz="-14403"/>
                    <am3d:scale>
                      <am3d:sx n="1000000" d="1000000"/>
                      <am3d:sy n="1000000" d="1000000"/>
                      <am3d:sz n="1000000" d="1000000"/>
                    </am3d:scale>
                    <am3d:rot ax="1110722" ay="-1934655" az="-607708"/>
                    <am3d:postTrans dx="0" dy="0" dz="0"/>
                  </am3d:trans>
                  <am3d:raster rName="Office3DRenderer" rVer="16.0.8326">
                    <am3d:blip r:embed="rId4"/>
                  </am3d:raster>
                  <am3d:objViewport viewportSz="3795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Grimacing Face Emoji">
                <a:extLst>
                  <a:ext uri="{FF2B5EF4-FFF2-40B4-BE49-F238E27FC236}">
                    <a16:creationId xmlns:a16="http://schemas.microsoft.com/office/drawing/2014/main" id="{CC31FF8B-2B4E-B641-4108-DF1D36B8614B}"/>
                  </a:ext>
                </a:extLst>
              </p:cNvPr>
              <p:cNvPicPr>
                <a:picLocks noGrp="1" noRot="1" noChangeAspect="1" noMove="1" noResize="1" noEditPoints="1" noAdjustHandles="1" noChangeArrowheads="1" noChangeShapeType="1" noCrop="1"/>
              </p:cNvPicPr>
              <p:nvPr/>
            </p:nvPicPr>
            <p:blipFill>
              <a:blip r:embed="rId4"/>
              <a:stretch>
                <a:fillRect/>
              </a:stretch>
            </p:blipFill>
            <p:spPr>
              <a:xfrm>
                <a:off x="9119255" y="2377242"/>
                <a:ext cx="2159155" cy="2159154"/>
              </a:xfrm>
              <a:prstGeom prst="rect">
                <a:avLst/>
              </a:prstGeom>
            </p:spPr>
          </p:pic>
        </mc:Fallback>
      </mc:AlternateContent>
    </p:spTree>
    <p:extLst>
      <p:ext uri="{BB962C8B-B14F-4D97-AF65-F5344CB8AC3E}">
        <p14:creationId xmlns:p14="http://schemas.microsoft.com/office/powerpoint/2010/main" val="1897294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DF30-6E23-5C60-D483-DC2CC1DEAC5F}"/>
              </a:ext>
            </a:extLst>
          </p:cNvPr>
          <p:cNvSpPr>
            <a:spLocks noGrp="1"/>
          </p:cNvSpPr>
          <p:nvPr>
            <p:ph type="title"/>
          </p:nvPr>
        </p:nvSpPr>
        <p:spPr/>
        <p:txBody>
          <a:bodyPr/>
          <a:lstStyle/>
          <a:p>
            <a:r>
              <a:rPr lang="en-IN"/>
              <a:t>4. Immediate Feedback</a:t>
            </a:r>
          </a:p>
        </p:txBody>
      </p:sp>
      <p:pic>
        <p:nvPicPr>
          <p:cNvPr id="7" name="Picture 6">
            <a:extLst>
              <a:ext uri="{FF2B5EF4-FFF2-40B4-BE49-F238E27FC236}">
                <a16:creationId xmlns:a16="http://schemas.microsoft.com/office/drawing/2014/main" id="{327E342E-8E24-700A-65D8-F4DCEA425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394" y="2794520"/>
            <a:ext cx="7144410" cy="2719872"/>
          </a:xfrm>
          <a:prstGeom prst="rect">
            <a:avLst/>
          </a:prstGeom>
        </p:spPr>
      </p:pic>
      <p:pic>
        <p:nvPicPr>
          <p:cNvPr id="2054" name="Picture 6" descr="Cristiano Ronaldo Banned 5 Matches After Shoving Official Following Red Card  | News, Scores, Highlights, Stats, and Rumors | Bleacher Report">
            <a:extLst>
              <a:ext uri="{FF2B5EF4-FFF2-40B4-BE49-F238E27FC236}">
                <a16:creationId xmlns:a16="http://schemas.microsoft.com/office/drawing/2014/main" id="{622373A0-4846-82C9-827E-3AB4EC698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57988"/>
            <a:ext cx="4477474" cy="29849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0" name="Ink 19">
                <a:extLst>
                  <a:ext uri="{FF2B5EF4-FFF2-40B4-BE49-F238E27FC236}">
                    <a16:creationId xmlns:a16="http://schemas.microsoft.com/office/drawing/2014/main" id="{6FBF1E7D-DB7E-7465-2875-3A28C24F544A}"/>
                  </a:ext>
                </a:extLst>
              </p14:cNvPr>
              <p14:cNvContentPartPr/>
              <p14:nvPr/>
            </p14:nvContentPartPr>
            <p14:xfrm>
              <a:off x="3526714" y="2881190"/>
              <a:ext cx="921600" cy="2311560"/>
            </p14:xfrm>
          </p:contentPart>
        </mc:Choice>
        <mc:Fallback xmlns="">
          <p:pic>
            <p:nvPicPr>
              <p:cNvPr id="20" name="Ink 19">
                <a:extLst>
                  <a:ext uri="{FF2B5EF4-FFF2-40B4-BE49-F238E27FC236}">
                    <a16:creationId xmlns:a16="http://schemas.microsoft.com/office/drawing/2014/main" id="{6FBF1E7D-DB7E-7465-2875-3A28C24F544A}"/>
                  </a:ext>
                </a:extLst>
              </p:cNvPr>
              <p:cNvPicPr/>
              <p:nvPr/>
            </p:nvPicPr>
            <p:blipFill>
              <a:blip r:embed="rId5"/>
              <a:stretch>
                <a:fillRect/>
              </a:stretch>
            </p:blipFill>
            <p:spPr>
              <a:xfrm>
                <a:off x="3508714" y="2863190"/>
                <a:ext cx="957240" cy="2347200"/>
              </a:xfrm>
              <a:prstGeom prst="rect">
                <a:avLst/>
              </a:prstGeom>
            </p:spPr>
          </p:pic>
        </mc:Fallback>
      </mc:AlternateContent>
      <p:grpSp>
        <p:nvGrpSpPr>
          <p:cNvPr id="23" name="Group 22">
            <a:extLst>
              <a:ext uri="{FF2B5EF4-FFF2-40B4-BE49-F238E27FC236}">
                <a16:creationId xmlns:a16="http://schemas.microsoft.com/office/drawing/2014/main" id="{6259907B-E3F0-8CBA-7123-641A6E517E8A}"/>
              </a:ext>
            </a:extLst>
          </p:cNvPr>
          <p:cNvGrpSpPr/>
          <p:nvPr/>
        </p:nvGrpSpPr>
        <p:grpSpPr>
          <a:xfrm>
            <a:off x="4469194" y="5055230"/>
            <a:ext cx="329040" cy="258840"/>
            <a:chOff x="4469194" y="5055230"/>
            <a:chExt cx="329040" cy="25884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2" name="Ink 11">
                  <a:extLst>
                    <a:ext uri="{FF2B5EF4-FFF2-40B4-BE49-F238E27FC236}">
                      <a16:creationId xmlns:a16="http://schemas.microsoft.com/office/drawing/2014/main" id="{2BCDA034-DBB8-37F7-5EF5-A242AE10DCF1}"/>
                    </a:ext>
                  </a:extLst>
                </p14:cNvPr>
                <p14:cNvContentPartPr/>
                <p14:nvPr/>
              </p14:nvContentPartPr>
              <p14:xfrm>
                <a:off x="4618594" y="5055230"/>
                <a:ext cx="179640" cy="258840"/>
              </p14:xfrm>
            </p:contentPart>
          </mc:Choice>
          <mc:Fallback xmlns="">
            <p:pic>
              <p:nvPicPr>
                <p:cNvPr id="12" name="Ink 11">
                  <a:extLst>
                    <a:ext uri="{FF2B5EF4-FFF2-40B4-BE49-F238E27FC236}">
                      <a16:creationId xmlns:a16="http://schemas.microsoft.com/office/drawing/2014/main" id="{2BCDA034-DBB8-37F7-5EF5-A242AE10DCF1}"/>
                    </a:ext>
                  </a:extLst>
                </p:cNvPr>
                <p:cNvPicPr/>
                <p:nvPr/>
              </p:nvPicPr>
              <p:blipFill>
                <a:blip r:embed="rId7"/>
                <a:stretch>
                  <a:fillRect/>
                </a:stretch>
              </p:blipFill>
              <p:spPr>
                <a:xfrm>
                  <a:off x="4600594" y="5037230"/>
                  <a:ext cx="215280" cy="29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4" name="Ink 13">
                  <a:extLst>
                    <a:ext uri="{FF2B5EF4-FFF2-40B4-BE49-F238E27FC236}">
                      <a16:creationId xmlns:a16="http://schemas.microsoft.com/office/drawing/2014/main" id="{33AF622E-6094-7E25-0D9C-1F0860CABCEA}"/>
                    </a:ext>
                  </a:extLst>
                </p14:cNvPr>
                <p14:cNvContentPartPr/>
                <p14:nvPr/>
              </p14:nvContentPartPr>
              <p14:xfrm>
                <a:off x="4611394" y="5183390"/>
                <a:ext cx="156960" cy="51480"/>
              </p14:xfrm>
            </p:contentPart>
          </mc:Choice>
          <mc:Fallback xmlns="">
            <p:pic>
              <p:nvPicPr>
                <p:cNvPr id="14" name="Ink 13">
                  <a:extLst>
                    <a:ext uri="{FF2B5EF4-FFF2-40B4-BE49-F238E27FC236}">
                      <a16:creationId xmlns:a16="http://schemas.microsoft.com/office/drawing/2014/main" id="{33AF622E-6094-7E25-0D9C-1F0860CABCEA}"/>
                    </a:ext>
                  </a:extLst>
                </p:cNvPr>
                <p:cNvPicPr/>
                <p:nvPr/>
              </p:nvPicPr>
              <p:blipFill>
                <a:blip r:embed="rId9"/>
                <a:stretch>
                  <a:fillRect/>
                </a:stretch>
              </p:blipFill>
              <p:spPr>
                <a:xfrm>
                  <a:off x="4593394" y="5165390"/>
                  <a:ext cx="192600" cy="8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2" name="Ink 21">
                  <a:extLst>
                    <a:ext uri="{FF2B5EF4-FFF2-40B4-BE49-F238E27FC236}">
                      <a16:creationId xmlns:a16="http://schemas.microsoft.com/office/drawing/2014/main" id="{7C778C47-9338-BFB9-D578-3CC36581F0FD}"/>
                    </a:ext>
                  </a:extLst>
                </p14:cNvPr>
                <p14:cNvContentPartPr/>
                <p14:nvPr/>
              </p14:nvContentPartPr>
              <p14:xfrm>
                <a:off x="4469194" y="5187710"/>
                <a:ext cx="254160" cy="42120"/>
              </p14:xfrm>
            </p:contentPart>
          </mc:Choice>
          <mc:Fallback xmlns="">
            <p:pic>
              <p:nvPicPr>
                <p:cNvPr id="22" name="Ink 21">
                  <a:extLst>
                    <a:ext uri="{FF2B5EF4-FFF2-40B4-BE49-F238E27FC236}">
                      <a16:creationId xmlns:a16="http://schemas.microsoft.com/office/drawing/2014/main" id="{7C778C47-9338-BFB9-D578-3CC36581F0FD}"/>
                    </a:ext>
                  </a:extLst>
                </p:cNvPr>
                <p:cNvPicPr/>
                <p:nvPr/>
              </p:nvPicPr>
              <p:blipFill>
                <a:blip r:embed="rId11"/>
                <a:stretch>
                  <a:fillRect/>
                </a:stretch>
              </p:blipFill>
              <p:spPr>
                <a:xfrm>
                  <a:off x="4451194" y="5169710"/>
                  <a:ext cx="289800" cy="77760"/>
                </a:xfrm>
                <a:prstGeom prst="rect">
                  <a:avLst/>
                </a:prstGeom>
              </p:spPr>
            </p:pic>
          </mc:Fallback>
        </mc:AlternateContent>
      </p:grpSp>
      <p:sp>
        <p:nvSpPr>
          <p:cNvPr id="24" name="TextBox 23">
            <a:extLst>
              <a:ext uri="{FF2B5EF4-FFF2-40B4-BE49-F238E27FC236}">
                <a16:creationId xmlns:a16="http://schemas.microsoft.com/office/drawing/2014/main" id="{9318A133-AE46-1135-4A3D-FF4751A11D48}"/>
              </a:ext>
            </a:extLst>
          </p:cNvPr>
          <p:cNvSpPr txBox="1"/>
          <p:nvPr/>
        </p:nvSpPr>
        <p:spPr>
          <a:xfrm>
            <a:off x="2136453" y="2530970"/>
            <a:ext cx="1390261" cy="369332"/>
          </a:xfrm>
          <a:prstGeom prst="rect">
            <a:avLst/>
          </a:prstGeom>
          <a:noFill/>
        </p:spPr>
        <p:txBody>
          <a:bodyPr wrap="square" rtlCol="0">
            <a:spAutoFit/>
          </a:bodyPr>
          <a:lstStyle/>
          <a:p>
            <a:r>
              <a:rPr lang="en-US">
                <a:solidFill>
                  <a:schemeClr val="tx2">
                    <a:lumMod val="50000"/>
                  </a:schemeClr>
                </a:solidFill>
                <a:highlight>
                  <a:srgbClr val="FFFF00"/>
                </a:highlight>
              </a:rPr>
              <a:t>25 MARKS</a:t>
            </a:r>
            <a:endParaRPr lang="en-IN">
              <a:solidFill>
                <a:schemeClr val="tx2">
                  <a:lumMod val="50000"/>
                </a:schemeClr>
              </a:solidFill>
              <a:highlight>
                <a:srgbClr val="FFFF00"/>
              </a:highlight>
            </a:endParaRPr>
          </a:p>
        </p:txBody>
      </p:sp>
    </p:spTree>
    <p:extLst>
      <p:ext uri="{BB962C8B-B14F-4D97-AF65-F5344CB8AC3E}">
        <p14:creationId xmlns:p14="http://schemas.microsoft.com/office/powerpoint/2010/main" val="749632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53E3-C222-862E-AC5A-AE0014D38D72}"/>
              </a:ext>
            </a:extLst>
          </p:cNvPr>
          <p:cNvSpPr>
            <a:spLocks noGrp="1"/>
          </p:cNvSpPr>
          <p:nvPr>
            <p:ph type="title"/>
          </p:nvPr>
        </p:nvSpPr>
        <p:spPr/>
        <p:txBody>
          <a:bodyPr/>
          <a:lstStyle/>
          <a:p>
            <a:r>
              <a:rPr lang="en-IN"/>
              <a:t>5. Score Tracking</a:t>
            </a:r>
          </a:p>
        </p:txBody>
      </p:sp>
      <p:sp>
        <p:nvSpPr>
          <p:cNvPr id="3" name="Content Placeholder 2">
            <a:extLst>
              <a:ext uri="{FF2B5EF4-FFF2-40B4-BE49-F238E27FC236}">
                <a16:creationId xmlns:a16="http://schemas.microsoft.com/office/drawing/2014/main" id="{7431FEC2-7759-3AD9-23DE-F8B750D8FB61}"/>
              </a:ext>
            </a:extLst>
          </p:cNvPr>
          <p:cNvSpPr>
            <a:spLocks noGrp="1"/>
          </p:cNvSpPr>
          <p:nvPr>
            <p:ph idx="1"/>
          </p:nvPr>
        </p:nvSpPr>
        <p:spPr/>
        <p:txBody>
          <a:bodyPr/>
          <a:lstStyle/>
          <a:p>
            <a:pPr marL="0" indent="0">
              <a:buClr>
                <a:schemeClr val="accent1"/>
              </a:buClr>
              <a:buNone/>
            </a:pPr>
            <a:endParaRPr lang="en-IN">
              <a:effectLst/>
            </a:endParaRPr>
          </a:p>
          <a:p>
            <a:endParaRPr lang="en-IN"/>
          </a:p>
        </p:txBody>
      </p:sp>
      <p:pic>
        <p:nvPicPr>
          <p:cNvPr id="5" name="Picture 4">
            <a:extLst>
              <a:ext uri="{FF2B5EF4-FFF2-40B4-BE49-F238E27FC236}">
                <a16:creationId xmlns:a16="http://schemas.microsoft.com/office/drawing/2014/main" id="{50501DF9-2805-4681-B690-C0D679A88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615" y="2772904"/>
            <a:ext cx="7008114" cy="2211198"/>
          </a:xfrm>
          <a:prstGeom prst="rect">
            <a:avLst/>
          </a:prstGeom>
        </p:spPr>
      </p:pic>
    </p:spTree>
    <p:extLst>
      <p:ext uri="{BB962C8B-B14F-4D97-AF65-F5344CB8AC3E}">
        <p14:creationId xmlns:p14="http://schemas.microsoft.com/office/powerpoint/2010/main" val="73535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0</TotalTime>
  <Words>614</Words>
  <Application>Microsoft Office PowerPoint</Application>
  <PresentationFormat>Widescreen</PresentationFormat>
  <Paragraphs>73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Google Sans</vt:lpstr>
      <vt:lpstr>Söhne</vt:lpstr>
      <vt:lpstr>Wingdings 3</vt:lpstr>
      <vt:lpstr>Ion Boardroom</vt:lpstr>
      <vt:lpstr>MCQ Test App</vt:lpstr>
      <vt:lpstr>Introduction</vt:lpstr>
      <vt:lpstr>Project overview</vt:lpstr>
      <vt:lpstr>Objectives</vt:lpstr>
      <vt:lpstr>Features</vt:lpstr>
      <vt:lpstr>PowerPoint Presentation</vt:lpstr>
      <vt:lpstr>3. Full Mock Tests</vt:lpstr>
      <vt:lpstr>4. Immediate Feedback</vt:lpstr>
      <vt:lpstr>5. Score Tracking</vt:lpstr>
      <vt:lpstr>6. Admin Functionalities</vt:lpstr>
      <vt:lpstr>7. Leaderboard</vt:lpstr>
      <vt:lpstr>8. Data Security</vt:lpstr>
      <vt:lpstr>9. Efficient File Handling</vt:lpstr>
      <vt:lpstr>10. Console-Based Interface</vt:lpstr>
      <vt:lpstr>DEMONSTRATION</vt:lpstr>
      <vt:lpstr>Any queries?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MCQ Test App</dc:title>
  <dc:creator>Aayush Rouniyar</dc:creator>
  <cp:lastModifiedBy>lokendra Joshi</cp:lastModifiedBy>
  <cp:revision>1</cp:revision>
  <dcterms:created xsi:type="dcterms:W3CDTF">2023-08-01T07:30:10Z</dcterms:created>
  <dcterms:modified xsi:type="dcterms:W3CDTF">2023-08-09T13:24:56Z</dcterms:modified>
</cp:coreProperties>
</file>